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04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D4F40-1921-45E8-AFAB-BDCB1D97C53E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D2095-F648-426D-B589-6B1A7844CD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516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9C5AD4-5226-4A9F-97B0-790DE593B3FC}" type="datetimeFigureOut">
              <a:rPr lang="de-AT" smtClean="0"/>
              <a:t>01.12.2017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749242-74D3-482E-BBC9-F91F54EC9546}" type="slidenum">
              <a:rPr lang="de-AT" smtClean="0"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WahlpFlichtfach</a:t>
            </a:r>
            <a:r>
              <a:rPr lang="de-AT" dirty="0" smtClean="0"/>
              <a:t> Latein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000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Vorschläge von </a:t>
            </a:r>
            <a:r>
              <a:rPr lang="de-AT" dirty="0" err="1" smtClean="0"/>
              <a:t>SchülerInnen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Latein in der Werbung – </a:t>
            </a:r>
            <a:r>
              <a:rPr lang="de-AT" dirty="0" smtClean="0">
                <a:solidFill>
                  <a:srgbClr val="FF0000"/>
                </a:solidFill>
              </a:rPr>
              <a:t>Lateinische Produktnamen und ihre Bedeutung</a:t>
            </a:r>
          </a:p>
          <a:p>
            <a:r>
              <a:rPr lang="de-AT" dirty="0" smtClean="0"/>
              <a:t>Latein/Antike Kultur im Film</a:t>
            </a:r>
          </a:p>
          <a:p>
            <a:pPr marL="137160" indent="0">
              <a:buNone/>
            </a:pPr>
            <a:r>
              <a:rPr lang="de-AT" dirty="0" smtClean="0">
                <a:sym typeface="Wingdings" panose="05000000000000000000" pitchFamily="2" charset="2"/>
              </a:rPr>
              <a:t>     </a:t>
            </a: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AT" dirty="0" smtClean="0">
                <a:solidFill>
                  <a:srgbClr val="FF0000"/>
                </a:solidFill>
              </a:rPr>
              <a:t>Hercules, Pompeji, Gladiator, Alexander </a:t>
            </a:r>
            <a:r>
              <a:rPr lang="de-AT" smtClean="0">
                <a:solidFill>
                  <a:srgbClr val="FF0000"/>
                </a:solidFill>
              </a:rPr>
              <a:t>der Große, Moses </a:t>
            </a:r>
            <a:r>
              <a:rPr lang="de-AT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de-AT" dirty="0" smtClean="0"/>
              <a:t>Kochen wie die Römer</a:t>
            </a:r>
          </a:p>
          <a:p>
            <a:pPr marL="137160" indent="0">
              <a:buNone/>
            </a:pP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 Zubereitung eines römischen Mahls</a:t>
            </a:r>
            <a:endParaRPr lang="de-AT" dirty="0" smtClean="0">
              <a:solidFill>
                <a:srgbClr val="FF0000"/>
              </a:solidFill>
            </a:endParaRPr>
          </a:p>
          <a:p>
            <a:r>
              <a:rPr lang="de-AT" dirty="0" smtClean="0"/>
              <a:t>Herstellen eines Schreibtäfelchens</a:t>
            </a:r>
          </a:p>
          <a:p>
            <a:r>
              <a:rPr lang="de-AT" dirty="0" smtClean="0"/>
              <a:t>Bregenz als Römerstadt – Römisches in Vorarlberg mit Besuch des Vorarlbergmuseums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003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Herkunft von Redewendungen</a:t>
            </a:r>
          </a:p>
          <a:p>
            <a:pPr>
              <a:buFontTx/>
              <a:buChar char="-"/>
            </a:pPr>
            <a:r>
              <a:rPr lang="de-AT" dirty="0" smtClean="0"/>
              <a:t>Salomonisches Urteil</a:t>
            </a:r>
          </a:p>
          <a:p>
            <a:pPr>
              <a:buFontTx/>
              <a:buChar char="-"/>
            </a:pPr>
            <a:r>
              <a:rPr lang="de-AT" dirty="0" smtClean="0"/>
              <a:t>Hiobsbotschaft</a:t>
            </a:r>
          </a:p>
          <a:p>
            <a:pPr>
              <a:buFontTx/>
              <a:buChar char="-"/>
            </a:pPr>
            <a:r>
              <a:rPr lang="de-AT" dirty="0" smtClean="0"/>
              <a:t>Gordischer Knoten</a:t>
            </a:r>
          </a:p>
          <a:p>
            <a:pPr>
              <a:buFontTx/>
              <a:buChar char="-"/>
            </a:pPr>
            <a:r>
              <a:rPr lang="de-AT" dirty="0" smtClean="0"/>
              <a:t>Pyrrhussieg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AT" dirty="0" smtClean="0">
                <a:sym typeface="Wingdings" panose="05000000000000000000" pitchFamily="2" charset="2"/>
              </a:rPr>
              <a:t>Basistexte und Rezeption</a:t>
            </a:r>
          </a:p>
          <a:p>
            <a:pPr marL="137160" indent="0">
              <a:buNone/>
            </a:pPr>
            <a:endParaRPr lang="de-AT" dirty="0" smtClean="0">
              <a:sym typeface="Wingdings" panose="05000000000000000000" pitchFamily="2" charset="2"/>
            </a:endParaRPr>
          </a:p>
          <a:p>
            <a:r>
              <a:rPr lang="de-A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Antike Mythen und ihre Rezeption:</a:t>
            </a:r>
          </a:p>
          <a:p>
            <a:pPr>
              <a:buFontTx/>
              <a:buChar char="-"/>
            </a:pPr>
            <a:r>
              <a:rPr lang="de-AT" dirty="0" smtClean="0">
                <a:sym typeface="Wingdings" panose="05000000000000000000" pitchFamily="2" charset="2"/>
              </a:rPr>
              <a:t>Troja und Odyssee</a:t>
            </a:r>
          </a:p>
          <a:p>
            <a:pPr>
              <a:buFontTx/>
              <a:buChar char="-"/>
            </a:pPr>
            <a:r>
              <a:rPr lang="de-AT" dirty="0" smtClean="0">
                <a:sym typeface="Wingdings" panose="05000000000000000000" pitchFamily="2" charset="2"/>
              </a:rPr>
              <a:t>Ödipus</a:t>
            </a:r>
          </a:p>
          <a:p>
            <a:pPr>
              <a:buFontTx/>
              <a:buChar char="-"/>
            </a:pPr>
            <a:r>
              <a:rPr lang="de-AT" dirty="0" smtClean="0">
                <a:sym typeface="Wingdings" panose="05000000000000000000" pitchFamily="2" charset="2"/>
              </a:rPr>
              <a:t>Medea</a:t>
            </a:r>
            <a:endParaRPr lang="de-AT" dirty="0" smtClean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3708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4" y="140356"/>
            <a:ext cx="3898970" cy="266429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79" y="170709"/>
            <a:ext cx="3655488" cy="257615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67" y="3349549"/>
            <a:ext cx="4093723" cy="310130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08014"/>
            <a:ext cx="2575327" cy="312245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22239" y="2859032"/>
            <a:ext cx="4177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Sisyphus</a:t>
            </a:r>
            <a:r>
              <a:rPr lang="de-DE" dirty="0" smtClean="0"/>
              <a:t> – Griechische Schuldenkrise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64271" y="649213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Ikarus – Bankenkrise, 2009)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36096" y="28046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Europa – EU, 2005)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580112" y="642229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Narzziss</a:t>
            </a:r>
            <a:r>
              <a:rPr lang="de-DE" dirty="0" smtClean="0"/>
              <a:t> (Caravaggio, 1594-96)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83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120720"/>
          </a:xfrm>
        </p:spPr>
        <p:txBody>
          <a:bodyPr>
            <a:normAutofit lnSpcReduction="10000"/>
          </a:bodyPr>
          <a:lstStyle/>
          <a:p>
            <a:r>
              <a:rPr lang="de-AT" dirty="0" smtClean="0"/>
              <a:t>Antike Medizin</a:t>
            </a:r>
          </a:p>
          <a:p>
            <a:r>
              <a:rPr lang="de-AT" dirty="0" smtClean="0"/>
              <a:t>Römisches Recht und heutiges Recht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Entdeckung Amerikas</a:t>
            </a:r>
          </a:p>
          <a:p>
            <a:r>
              <a:rPr lang="de-AT" dirty="0" smtClean="0"/>
              <a:t>Reisen in den Fernen Osten (Marco Polo)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Gerechter Krieg </a:t>
            </a:r>
            <a:r>
              <a:rPr lang="de-AT" dirty="0" smtClean="0"/>
              <a:t>einst und heute?</a:t>
            </a:r>
          </a:p>
          <a:p>
            <a:r>
              <a:rPr lang="de-AT" dirty="0" smtClean="0"/>
              <a:t>Antiker Roman: Gruselgeschichte, </a:t>
            </a:r>
            <a:r>
              <a:rPr lang="de-AT" dirty="0" err="1" smtClean="0"/>
              <a:t>Werwolflegenden</a:t>
            </a:r>
            <a:r>
              <a:rPr lang="de-AT" dirty="0" smtClean="0"/>
              <a:t>, Dracula </a:t>
            </a:r>
            <a:r>
              <a:rPr lang="de-AT" dirty="0" smtClean="0"/>
              <a:t>und ihre Rezeption: 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>
                <a:sym typeface="Wingdings" panose="05000000000000000000" pitchFamily="2" charset="2"/>
              </a:rPr>
              <a:t> </a:t>
            </a: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Das Motiv des „</a:t>
            </a:r>
            <a:r>
              <a:rPr lang="de-AT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haunted</a:t>
            </a: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AT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house</a:t>
            </a: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 von Plinius bis zum modernen Horrorfilm </a:t>
            </a:r>
            <a:r>
              <a:rPr lang="de-AT" dirty="0" smtClean="0">
                <a:sym typeface="Wingdings" panose="05000000000000000000" pitchFamily="2" charset="2"/>
              </a:rPr>
              <a:t>(„The </a:t>
            </a:r>
            <a:r>
              <a:rPr lang="de-AT" dirty="0" err="1" smtClean="0">
                <a:sym typeface="Wingdings" panose="05000000000000000000" pitchFamily="2" charset="2"/>
              </a:rPr>
              <a:t>Conjuring</a:t>
            </a:r>
            <a:r>
              <a:rPr lang="de-AT" dirty="0" smtClean="0">
                <a:sym typeface="Wingdings" panose="05000000000000000000" pitchFamily="2" charset="2"/>
              </a:rPr>
              <a:t>“)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Film „Agora“ – </a:t>
            </a:r>
            <a:r>
              <a:rPr lang="de-AT" dirty="0" err="1" smtClean="0">
                <a:sym typeface="Wingdings" panose="05000000000000000000" pitchFamily="2" charset="2"/>
              </a:rPr>
              <a:t>Hypatia</a:t>
            </a:r>
            <a:r>
              <a:rPr lang="de-AT" dirty="0" smtClean="0">
                <a:sym typeface="Wingdings" panose="05000000000000000000" pitchFamily="2" charset="2"/>
              </a:rPr>
              <a:t> und Katharina von A.</a:t>
            </a:r>
            <a:endParaRPr lang="de-AT" dirty="0" smtClean="0">
              <a:sym typeface="Wingdings" panose="05000000000000000000" pitchFamily="2" charset="2"/>
            </a:endParaRPr>
          </a:p>
          <a:p>
            <a:r>
              <a:rPr lang="de-AT" dirty="0"/>
              <a:t>Briefe aus der </a:t>
            </a:r>
            <a:r>
              <a:rPr lang="de-AT" dirty="0" smtClean="0"/>
              <a:t>Türkei</a:t>
            </a:r>
            <a:br>
              <a:rPr lang="de-AT" dirty="0" smtClean="0"/>
            </a:br>
            <a:r>
              <a:rPr lang="de-AT" dirty="0" smtClean="0">
                <a:sym typeface="Wingdings" panose="05000000000000000000" pitchFamily="2" charset="2"/>
              </a:rPr>
              <a:t></a:t>
            </a:r>
            <a:r>
              <a:rPr lang="de-AT" dirty="0" smtClean="0">
                <a:solidFill>
                  <a:srgbClr val="FF0000"/>
                </a:solidFill>
                <a:sym typeface="Wingdings" panose="05000000000000000000" pitchFamily="2" charset="2"/>
              </a:rPr>
              <a:t> Islam</a:t>
            </a:r>
            <a:endParaRPr lang="de-AT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de-AT" dirty="0" smtClean="0">
              <a:sym typeface="Wingdings" panose="05000000000000000000" pitchFamily="2" charset="2"/>
            </a:endParaRPr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6807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Arbeitsweise/Unterricht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Noten durch </a:t>
            </a:r>
            <a:r>
              <a:rPr lang="de-AT" dirty="0" smtClean="0">
                <a:solidFill>
                  <a:srgbClr val="FF0000"/>
                </a:solidFill>
              </a:rPr>
              <a:t>Mitarbeit und Projektarbeiten</a:t>
            </a:r>
          </a:p>
          <a:p>
            <a:r>
              <a:rPr lang="de-AT" dirty="0" smtClean="0"/>
              <a:t>Erarbeitung (Übersetzen von Texten)</a:t>
            </a:r>
          </a:p>
          <a:p>
            <a:r>
              <a:rPr lang="de-AT" dirty="0" smtClean="0"/>
              <a:t>Besprechung und </a:t>
            </a:r>
            <a:r>
              <a:rPr lang="de-AT" dirty="0" smtClean="0">
                <a:solidFill>
                  <a:srgbClr val="FF0000"/>
                </a:solidFill>
              </a:rPr>
              <a:t>Aufarbeitung des Inhalts mit Medien wie Film</a:t>
            </a:r>
            <a:r>
              <a:rPr lang="de-AT" dirty="0" smtClean="0"/>
              <a:t> usw.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Produktive Verarbeitung </a:t>
            </a:r>
            <a:r>
              <a:rPr lang="de-AT" dirty="0" smtClean="0"/>
              <a:t>der Texte: Bilder, Comic, Film, Hörspiel ….</a:t>
            </a:r>
          </a:p>
          <a:p>
            <a:r>
              <a:rPr lang="de-AT" dirty="0" smtClean="0">
                <a:solidFill>
                  <a:srgbClr val="FF0000"/>
                </a:solidFill>
              </a:rPr>
              <a:t>Exkursionen</a:t>
            </a:r>
            <a:r>
              <a:rPr lang="de-AT" dirty="0" smtClean="0"/>
              <a:t> in Theater, Kino, Museum, St. Gallen, Bregenz…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497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189</Words>
  <Application>Microsoft Office PowerPoint</Application>
  <PresentationFormat>Bildschirmpräsentation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Ananke</vt:lpstr>
      <vt:lpstr>WahlpFlichtfach Latein</vt:lpstr>
      <vt:lpstr>Themen</vt:lpstr>
      <vt:lpstr>PowerPoint-Präsentation</vt:lpstr>
      <vt:lpstr>PowerPoint-Präsentation</vt:lpstr>
      <vt:lpstr>PowerPoint-Präsentation</vt:lpstr>
      <vt:lpstr>Arbeitsweise/Unterricht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WahlpFlichtfach Latein</dc:title>
  <dc:creator>walter</dc:creator>
  <cp:lastModifiedBy>Walter Gasperi</cp:lastModifiedBy>
  <cp:revision>14</cp:revision>
  <cp:lastPrinted>2013-12-06T08:16:20Z</cp:lastPrinted>
  <dcterms:created xsi:type="dcterms:W3CDTF">2013-12-04T09:42:59Z</dcterms:created>
  <dcterms:modified xsi:type="dcterms:W3CDTF">2017-12-01T08:45:51Z</dcterms:modified>
</cp:coreProperties>
</file>