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6" autoAdjust="0"/>
  </p:normalViewPr>
  <p:slideViewPr>
    <p:cSldViewPr>
      <p:cViewPr varScale="1">
        <p:scale>
          <a:sx n="104" d="100"/>
          <a:sy n="104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983FA7B-DBBD-41D8-A55A-61B8FC5CB099}" type="datetimeFigureOut">
              <a:rPr lang="de-AT" smtClean="0"/>
              <a:t>09.04.18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4312926-2818-49A2-9596-5971A2460DA8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1"/>
            <a:ext cx="687327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7543800" cy="1524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de-AT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doni MT Black" pitchFamily="18" charset="0"/>
              </a:rPr>
              <a:t>Kohlenhydrate	</a:t>
            </a:r>
            <a:r>
              <a:rPr lang="de-AT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	</a:t>
            </a:r>
            <a:endParaRPr lang="de-AT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858000" cy="990600"/>
          </a:xfrm>
        </p:spPr>
        <p:txBody>
          <a:bodyPr>
            <a:normAutofit fontScale="85000" lnSpcReduction="10000"/>
          </a:bodyPr>
          <a:lstStyle/>
          <a:p>
            <a:r>
              <a:rPr lang="de-AT" sz="4800" dirty="0" smtClean="0">
                <a:solidFill>
                  <a:schemeClr val="tx1"/>
                </a:solidFill>
                <a:latin typeface="Arial Rounded MT Bold" pitchFamily="34" charset="0"/>
              </a:rPr>
              <a:t>Der Energielieferant Nr. 1</a:t>
            </a:r>
            <a:endParaRPr lang="de-AT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05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9149" y="932676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latin typeface="+mj-lt"/>
              </a:rPr>
              <a:t>Gute Kohlenhydrate </a:t>
            </a:r>
            <a:r>
              <a:rPr lang="de-AT" sz="2000" dirty="0" smtClean="0">
                <a:latin typeface="+mj-lt"/>
              </a:rPr>
              <a:t>(Mehrfachzucker)</a:t>
            </a:r>
            <a:r>
              <a:rPr lang="de-AT" sz="2400" dirty="0" smtClean="0">
                <a:latin typeface="+mj-lt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Obst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Gemüse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Hülsenfrüchte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Vollkorn</a:t>
            </a:r>
            <a:endParaRPr lang="de-AT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196537" y="4073455"/>
            <a:ext cx="4392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latin typeface="+mj-lt"/>
              </a:rPr>
              <a:t>Schlechte Kohlenhydrate </a:t>
            </a:r>
            <a:r>
              <a:rPr lang="de-AT" sz="2000" dirty="0" smtClean="0">
                <a:latin typeface="+mj-lt"/>
              </a:rPr>
              <a:t>(Einfachzucker):</a:t>
            </a:r>
            <a:endParaRPr lang="de-AT" sz="240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Zucker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Mehl bzw. Teigwaren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Limonaden und Säfte</a:t>
            </a:r>
          </a:p>
          <a:p>
            <a:pPr>
              <a:lnSpc>
                <a:spcPct val="150000"/>
              </a:lnSpc>
            </a:pPr>
            <a:endParaRPr lang="de-AT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5"/>
          <a:stretch/>
        </p:blipFill>
        <p:spPr bwMode="auto">
          <a:xfrm>
            <a:off x="6247740" y="932676"/>
            <a:ext cx="2426175" cy="50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l="55012" t="433"/>
          <a:stretch/>
        </p:blipFill>
        <p:spPr>
          <a:xfrm>
            <a:off x="4316427" y="955827"/>
            <a:ext cx="1939098" cy="50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8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27584" y="620688"/>
            <a:ext cx="6781800" cy="1600200"/>
          </a:xfrm>
        </p:spPr>
        <p:txBody>
          <a:bodyPr>
            <a:normAutofit/>
          </a:bodyPr>
          <a:lstStyle/>
          <a:p>
            <a:r>
              <a:rPr lang="de-AT" sz="4000" dirty="0" smtClean="0"/>
              <a:t>Was sind Kohlenhydrate?</a:t>
            </a:r>
            <a:endParaRPr lang="de-AT" sz="4000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2636912"/>
            <a:ext cx="6997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Organische Substanzen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Eines der drei Grundnährstoffen</a:t>
            </a:r>
            <a:r>
              <a:rPr lang="de-AT" sz="2000" dirty="0" smtClean="0">
                <a:sym typeface="Wingdings" pitchFamily="2" charset="2"/>
              </a:rPr>
              <a:t> wichtigster Energielieferant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>
                <a:sym typeface="Wingdings" pitchFamily="2" charset="2"/>
              </a:rPr>
              <a:t>Durch Nahrung aufgenommen</a:t>
            </a:r>
            <a:endParaRPr lang="de-AT" sz="2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Bestehen aus Kohlenstoff, Wasserstoff  und Sauerstoff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1 Kohlenhydrat beträgt rund 4,1 kcal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386594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A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" r="1415"/>
          <a:stretch/>
        </p:blipFill>
        <p:spPr bwMode="auto">
          <a:xfrm>
            <a:off x="110624" y="1550918"/>
            <a:ext cx="7914640" cy="53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07604" y="51508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Einfache Zuckerarten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4067944" y="897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3-9 Zuckerbausteine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6300192" y="515087"/>
            <a:ext cx="260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Mindestens 10 Bausteine</a:t>
            </a:r>
            <a:endParaRPr lang="de-AT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007604" y="897240"/>
            <a:ext cx="756084" cy="875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8" idx="2"/>
          </p:cNvCxnSpPr>
          <p:nvPr/>
        </p:nvCxnSpPr>
        <p:spPr>
          <a:xfrm>
            <a:off x="2267744" y="884419"/>
            <a:ext cx="936104" cy="8883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" idx="2"/>
          </p:cNvCxnSpPr>
          <p:nvPr/>
        </p:nvCxnSpPr>
        <p:spPr>
          <a:xfrm>
            <a:off x="5184068" y="1266572"/>
            <a:ext cx="0" cy="5062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7020272" y="897240"/>
            <a:ext cx="0" cy="875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97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344816" cy="1600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3100" dirty="0" smtClean="0"/>
              <a:t>Aufnahme uns Wirkung in unserem Blutkreislauf:</a:t>
            </a:r>
            <a:br>
              <a:rPr lang="de-AT" sz="3100" dirty="0" smtClean="0"/>
            </a:br>
            <a:endParaRPr lang="de-AT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496944" cy="3886200"/>
          </a:xfrm>
        </p:spPr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de-DE" dirty="0" smtClean="0"/>
              <a:t>Aufspaltung </a:t>
            </a:r>
            <a:r>
              <a:rPr lang="de-DE" dirty="0"/>
              <a:t>von Zuckerketten in Einfachzucker (Dünndarm</a:t>
            </a:r>
            <a:r>
              <a:rPr lang="de-DE" dirty="0" smtClean="0"/>
              <a:t>)</a:t>
            </a:r>
          </a:p>
          <a:p>
            <a:pPr lvl="1">
              <a:buClrTx/>
            </a:pPr>
            <a:r>
              <a:rPr lang="de-DE" dirty="0"/>
              <a:t>Blutzuckerspiegel steigt</a:t>
            </a:r>
          </a:p>
          <a:p>
            <a:pPr lvl="1">
              <a:buClrTx/>
            </a:pPr>
            <a:r>
              <a:rPr lang="de-DE" dirty="0"/>
              <a:t>Insulin wird </a:t>
            </a:r>
            <a:r>
              <a:rPr lang="de-DE" dirty="0" smtClean="0"/>
              <a:t>ausgeschüttet</a:t>
            </a:r>
          </a:p>
          <a:p>
            <a:pPr marL="320040" lvl="1" indent="0">
              <a:buClrTx/>
              <a:buNone/>
            </a:pPr>
            <a:endParaRPr lang="de-DE" dirty="0"/>
          </a:p>
          <a:p>
            <a:pPr marL="457200" indent="-457200">
              <a:buClrTx/>
              <a:buFont typeface="+mj-lt"/>
              <a:buAutoNum type="arabicParenR"/>
            </a:pPr>
            <a:r>
              <a:rPr lang="de-DE" dirty="0" smtClean="0"/>
              <a:t>Glukose </a:t>
            </a:r>
            <a:r>
              <a:rPr lang="de-DE" dirty="0"/>
              <a:t>wird umgewandelt in Glykogen und in Leber und Muskelgewebe </a:t>
            </a:r>
            <a:r>
              <a:rPr lang="de-DE" dirty="0" smtClean="0"/>
              <a:t>gespeichert</a:t>
            </a:r>
          </a:p>
          <a:p>
            <a:pPr marL="457200" indent="-457200">
              <a:buClrTx/>
              <a:buFont typeface="+mj-lt"/>
              <a:buAutoNum type="arabicParenR"/>
            </a:pPr>
            <a:endParaRPr lang="de-DE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de-DE" dirty="0" smtClean="0"/>
              <a:t>Glykogen </a:t>
            </a:r>
            <a:r>
              <a:rPr lang="de-DE" dirty="0"/>
              <a:t>geht durch die Darmwand in Blutkreislauf und Zellen</a:t>
            </a:r>
            <a:br>
              <a:rPr lang="de-DE" dirty="0"/>
            </a:br>
            <a:endParaRPr lang="de-DE" dirty="0" smtClean="0"/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584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562273" y="1283704"/>
            <a:ext cx="21301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Aufbau neuer Muskeln 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637373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smtClean="0">
                <a:latin typeface="+mj-lt"/>
              </a:rPr>
              <a:t>Muskelaufbau und Förderung der Muskulatur:</a:t>
            </a:r>
            <a:endParaRPr lang="de-AT" sz="36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5403"/>
            <a:ext cx="2232248" cy="174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03097"/>
            <a:ext cx="2844824" cy="17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8" r="12860"/>
          <a:stretch/>
        </p:blipFill>
        <p:spPr bwMode="auto">
          <a:xfrm>
            <a:off x="6561102" y="1930035"/>
            <a:ext cx="2132529" cy="239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08135" y="1475796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Kohlenhydratspeicher entleeren sich 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2840383" y="4005064"/>
            <a:ext cx="2848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Schnelle Regeneration </a:t>
            </a:r>
            <a:endParaRPr lang="de-AT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732364" y="4180438"/>
            <a:ext cx="895420" cy="6887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5796136" y="4524799"/>
            <a:ext cx="1440160" cy="6673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3059832" y="2708920"/>
            <a:ext cx="33123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380617" y="1965235"/>
            <a:ext cx="327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Mehr Muskulatur = </a:t>
            </a:r>
          </a:p>
          <a:p>
            <a:r>
              <a:rPr lang="de-AT" sz="2000" dirty="0" smtClean="0"/>
              <a:t>höherer Energieverbrauch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968608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69847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de-AT" sz="2800" dirty="0" smtClean="0">
                <a:latin typeface="+mj-lt"/>
              </a:rPr>
              <a:t>Unsere Muskulatur wird gefördert durch:</a:t>
            </a:r>
          </a:p>
          <a:p>
            <a:endParaRPr lang="de-AT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Das Hormon Insulin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Schnelle Regeneration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Aufrechterhaltung der Energiespeicher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pPr marL="285750" indent="-285750">
              <a:buFont typeface="Wingdings"/>
              <a:buChar char="à"/>
            </a:pPr>
            <a:r>
              <a:rPr lang="de-AT" sz="2800" dirty="0" smtClean="0">
                <a:latin typeface="+mj-lt"/>
                <a:sym typeface="Wingdings" pitchFamily="2" charset="2"/>
              </a:rPr>
              <a:t>Kraftsport:</a:t>
            </a:r>
          </a:p>
          <a:p>
            <a:pPr marL="285750" indent="-285750">
              <a:buFont typeface="Arial" pitchFamily="34" charset="0"/>
              <a:buChar char="•"/>
            </a:pPr>
            <a:endParaRPr lang="de-AT" dirty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>
                <a:sym typeface="Wingdings" pitchFamily="2" charset="2"/>
              </a:rPr>
              <a:t>Starke Kohlenhydratverbrennung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>
                <a:sym typeface="Wingdings" pitchFamily="2" charset="2"/>
              </a:rPr>
              <a:t>Muskeln werden Insulinsensitiver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3947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22688" y="1453427"/>
            <a:ext cx="8169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                      AT – P  </a:t>
            </a:r>
            <a:r>
              <a:rPr lang="de-AT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 </a:t>
            </a:r>
            <a:r>
              <a:rPr lang="de-AT" sz="2800" b="1" dirty="0" smtClean="0">
                <a:ln w="1905"/>
                <a:solidFill>
                  <a:srgbClr val="92D050"/>
                </a:solidFill>
                <a:effectLst>
                  <a:glow rad="63500">
                    <a:srgbClr val="92D05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ADP</a:t>
            </a:r>
            <a:r>
              <a:rPr lang="de-AT" sz="2400" b="1" dirty="0" smtClean="0">
                <a:ln w="1905"/>
                <a:solidFill>
                  <a:srgbClr val="92D050"/>
                </a:solidFill>
                <a:effectLst>
                  <a:glow rad="63500">
                    <a:srgbClr val="92D05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AT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de-AT" sz="2000" dirty="0" err="1" smtClean="0"/>
              <a:t>Adenosindiphosphat</a:t>
            </a:r>
            <a:r>
              <a:rPr lang="de-AT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endParaRPr lang="de-AT" sz="2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de-AT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AT" dirty="0" smtClean="0"/>
              <a:t> </a:t>
            </a:r>
          </a:p>
          <a:p>
            <a:r>
              <a:rPr lang="de-AT" sz="2800" b="1" dirty="0" smtClean="0">
                <a:ln w="1905"/>
                <a:solidFill>
                  <a:srgbClr val="92D050"/>
                </a:solidFill>
                <a:effectLst>
                  <a:glow rad="63500">
                    <a:srgbClr val="92D05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ADP</a:t>
            </a:r>
            <a:r>
              <a:rPr lang="de-AT" sz="2800" dirty="0" smtClean="0"/>
              <a:t> (</a:t>
            </a:r>
            <a:r>
              <a:rPr lang="de-AT" sz="2000" dirty="0" smtClean="0"/>
              <a:t>braucht 3. Phosphat um zu ATP zu werden</a:t>
            </a:r>
            <a:r>
              <a:rPr lang="de-AT" sz="2800" dirty="0" smtClean="0"/>
              <a:t>)</a:t>
            </a:r>
          </a:p>
          <a:p>
            <a:r>
              <a:rPr lang="de-AT" sz="2800" dirty="0" smtClean="0"/>
              <a:t>+ </a:t>
            </a:r>
          </a:p>
          <a:p>
            <a:r>
              <a:rPr lang="de-AT" sz="2800" b="1" dirty="0" smtClean="0">
                <a:ln w="1905"/>
                <a:solidFill>
                  <a:srgbClr val="00B0F0"/>
                </a:solidFill>
                <a:effectLst>
                  <a:glow rad="63500">
                    <a:srgbClr val="00B0F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KP</a:t>
            </a:r>
            <a:r>
              <a:rPr lang="de-AT" sz="2800" dirty="0" smtClean="0"/>
              <a:t> (</a:t>
            </a:r>
            <a:r>
              <a:rPr lang="de-AT" sz="2000" dirty="0" smtClean="0"/>
              <a:t>gibt Phosphat ab</a:t>
            </a:r>
            <a:r>
              <a:rPr lang="de-AT" sz="2800" dirty="0" smtClean="0"/>
              <a:t>)</a:t>
            </a:r>
          </a:p>
          <a:p>
            <a:r>
              <a:rPr lang="de-AT" sz="2800" dirty="0" smtClean="0"/>
              <a:t> = </a:t>
            </a:r>
          </a:p>
          <a:p>
            <a:r>
              <a:rPr lang="de-A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</a:t>
            </a:r>
            <a:r>
              <a:rPr lang="de-AT" sz="2800" dirty="0" smtClean="0"/>
              <a:t> (</a:t>
            </a:r>
            <a:r>
              <a:rPr lang="de-AT" sz="2000" dirty="0" smtClean="0"/>
              <a:t>wird wieder hergestellt</a:t>
            </a:r>
            <a:r>
              <a:rPr lang="de-AT" sz="2800" dirty="0" smtClean="0"/>
              <a:t>)</a:t>
            </a:r>
            <a:endParaRPr lang="de-AT" dirty="0" smtClean="0"/>
          </a:p>
          <a:p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1619672" y="1700808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347864" y="54868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Wird gespalten</a:t>
            </a:r>
            <a:endParaRPr lang="de-AT" sz="2000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4139952" y="918012"/>
            <a:ext cx="0" cy="535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476672"/>
            <a:ext cx="7884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latin typeface="+mj-lt"/>
              </a:rPr>
              <a:t>Fehlversorgung wenn:</a:t>
            </a:r>
          </a:p>
          <a:p>
            <a:endParaRPr lang="de-AT" dirty="0" smtClean="0"/>
          </a:p>
          <a:p>
            <a:pPr marL="457200" indent="-457200">
              <a:buAutoNum type="arabicPeriod"/>
            </a:pPr>
            <a:r>
              <a:rPr lang="de-AT" sz="2400" dirty="0" smtClean="0"/>
              <a:t>Zu wenig Kohlenhydrate aufgenommen werden:</a:t>
            </a:r>
          </a:p>
          <a:p>
            <a:pPr marL="457200" indent="-457200">
              <a:buAutoNum type="arabicPeriod"/>
            </a:pPr>
            <a:endParaRPr lang="de-AT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e-AT" sz="2000" dirty="0" smtClean="0"/>
              <a:t>Eiweiß wird abgebaut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AT" sz="2000" dirty="0" smtClean="0"/>
              <a:t>Abbau der Muskulatur</a:t>
            </a:r>
          </a:p>
          <a:p>
            <a:pPr marL="342900" indent="-342900">
              <a:buFont typeface="Arial" pitchFamily="34" charset="0"/>
              <a:buChar char="•"/>
            </a:pPr>
            <a:endParaRPr lang="de-AT" sz="2000" dirty="0" smtClean="0"/>
          </a:p>
          <a:p>
            <a:r>
              <a:rPr lang="de-AT" sz="2400" dirty="0" smtClean="0"/>
              <a:t>2.   Zu </a:t>
            </a:r>
            <a:r>
              <a:rPr lang="de-AT" sz="2400" dirty="0"/>
              <a:t>viele Kohlenhydrate aufgenommen </a:t>
            </a:r>
            <a:r>
              <a:rPr lang="de-AT" sz="2400" dirty="0" smtClean="0"/>
              <a:t>werden</a:t>
            </a:r>
            <a:r>
              <a:rPr lang="de-AT" sz="2000" dirty="0" smtClean="0"/>
              <a:t>:</a:t>
            </a:r>
          </a:p>
          <a:p>
            <a:endParaRPr lang="de-AT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de-AT" sz="2000" dirty="0" smtClean="0"/>
              <a:t>Werden in Fett umgewandelt</a:t>
            </a:r>
          </a:p>
          <a:p>
            <a:endParaRPr lang="de-AT" sz="2000" dirty="0">
              <a:sym typeface="Wingdings" pitchFamily="2" charset="2"/>
            </a:endParaRPr>
          </a:p>
          <a:p>
            <a:r>
              <a:rPr lang="de-AT" sz="2000" dirty="0" smtClean="0">
                <a:sym typeface="Wingdings" pitchFamily="2" charset="2"/>
              </a:rPr>
              <a:t></a:t>
            </a:r>
            <a:r>
              <a:rPr lang="de-AT" sz="2400" dirty="0" smtClean="0">
                <a:sym typeface="Wingdings" pitchFamily="2" charset="2"/>
              </a:rPr>
              <a:t>Spätfolge in Kombination mit zu wenig Sport sind Diabetes, Krebs, Fettleber,….</a:t>
            </a: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3056715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59632" y="980728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latin typeface="+mj-lt"/>
              </a:rPr>
              <a:t>Kohlenhydrate kommen vor in</a:t>
            </a:r>
            <a:r>
              <a:rPr lang="de-AT" sz="2400" dirty="0" smtClean="0"/>
              <a:t>…</a:t>
            </a:r>
          </a:p>
          <a:p>
            <a:endParaRPr lang="de-AT" sz="2400" dirty="0" smtClean="0"/>
          </a:p>
          <a:p>
            <a:pPr>
              <a:lnSpc>
                <a:spcPct val="150000"/>
              </a:lnSpc>
            </a:pPr>
            <a:r>
              <a:rPr lang="de-AT" dirty="0" smtClean="0"/>
              <a:t>… </a:t>
            </a:r>
            <a:r>
              <a:rPr lang="de-AT" sz="2000" dirty="0" smtClean="0"/>
              <a:t>Getreideprodukten (vor allem Weißmehlbackwaren)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… Obst (Bananen, Hülsenfrüchte, Trockenfrüchte,…)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… Milch </a:t>
            </a:r>
          </a:p>
          <a:p>
            <a:pPr>
              <a:lnSpc>
                <a:spcPct val="150000"/>
              </a:lnSpc>
            </a:pPr>
            <a:r>
              <a:rPr lang="de-AT" sz="2400" dirty="0" smtClean="0"/>
              <a:t>… </a:t>
            </a:r>
            <a:r>
              <a:rPr lang="de-AT" sz="2400" dirty="0" smtClean="0">
                <a:latin typeface="+mj-lt"/>
              </a:rPr>
              <a:t>und überall wo man sie sonst nicht vermuten würde!</a:t>
            </a:r>
          </a:p>
          <a:p>
            <a:pPr>
              <a:lnSpc>
                <a:spcPct val="150000"/>
              </a:lnSpc>
            </a:pPr>
            <a:endParaRPr lang="de-AT" sz="2000" dirty="0"/>
          </a:p>
          <a:p>
            <a:pPr>
              <a:lnSpc>
                <a:spcPct val="150000"/>
              </a:lnSpc>
            </a:pPr>
            <a:r>
              <a:rPr lang="de-AT" sz="2400" dirty="0" smtClean="0"/>
              <a:t>In Fetten, Ölen, Käse, Geflügel, Fisch, Fleisch und Eiern sind sie jedoch kaum enthalten. </a:t>
            </a:r>
          </a:p>
        </p:txBody>
      </p:sp>
    </p:spTree>
    <p:extLst>
      <p:ext uri="{BB962C8B-B14F-4D97-AF65-F5344CB8AC3E}">
        <p14:creationId xmlns:p14="http://schemas.microsoft.com/office/powerpoint/2010/main" val="16394810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</Words>
  <Application>Microsoft Macintosh PowerPoint</Application>
  <PresentationFormat>Bildschirmpräsentation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Bodoni MT Black</vt:lpstr>
      <vt:lpstr>Impact</vt:lpstr>
      <vt:lpstr>Times New Roman</vt:lpstr>
      <vt:lpstr>Wingdings</vt:lpstr>
      <vt:lpstr>NewsPrint</vt:lpstr>
      <vt:lpstr>Kohlenhydrate  </vt:lpstr>
      <vt:lpstr>Was sind Kohlenhydrate?</vt:lpstr>
      <vt:lpstr>PowerPoint-Präsentation</vt:lpstr>
      <vt:lpstr> Aufnahme uns Wirkung in unserem Blutkreislauf: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Kohlenhydrate</dc:title>
  <dc:creator>kn</dc:creator>
  <cp:lastModifiedBy>Maria Meusburger-Bereuter</cp:lastModifiedBy>
  <cp:revision>29</cp:revision>
  <cp:lastPrinted>2018-04-09T07:56:13Z</cp:lastPrinted>
  <dcterms:created xsi:type="dcterms:W3CDTF">2016-12-07T13:13:00Z</dcterms:created>
  <dcterms:modified xsi:type="dcterms:W3CDTF">2018-04-09T07:57:37Z</dcterms:modified>
</cp:coreProperties>
</file>