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"/>
  </p:handoutMasterIdLst>
  <p:sldIdLst>
    <p:sldId id="256" r:id="rId2"/>
    <p:sldId id="257" r:id="rId3"/>
    <p:sldId id="258" r:id="rId4"/>
    <p:sldId id="262" r:id="rId5"/>
    <p:sldId id="259" r:id="rId6"/>
    <p:sldId id="261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304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2D4F40-1921-45E8-AFAB-BDCB1D97C53E}" type="datetimeFigureOut">
              <a:rPr lang="de-AT" smtClean="0"/>
              <a:t>01.12.2017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D2095-F648-426D-B589-6B1A7844CD3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25161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5AD4-5226-4A9F-97B0-790DE593B3FC}" type="datetimeFigureOut">
              <a:rPr lang="de-AT" smtClean="0"/>
              <a:t>01.12.2017</a:t>
            </a:fld>
            <a:endParaRPr lang="de-AT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9242-74D3-482E-BBC9-F91F54EC9546}" type="slidenum">
              <a:rPr lang="de-AT" smtClean="0"/>
              <a:t>‹Nr.›</a:t>
            </a:fld>
            <a:endParaRPr lang="de-AT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5AD4-5226-4A9F-97B0-790DE593B3FC}" type="datetimeFigureOut">
              <a:rPr lang="de-AT" smtClean="0"/>
              <a:t>01.12.2017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9242-74D3-482E-BBC9-F91F54EC9546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5AD4-5226-4A9F-97B0-790DE593B3FC}" type="datetimeFigureOut">
              <a:rPr lang="de-AT" smtClean="0"/>
              <a:t>01.12.2017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9242-74D3-482E-BBC9-F91F54EC9546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5AD4-5226-4A9F-97B0-790DE593B3FC}" type="datetimeFigureOut">
              <a:rPr lang="de-AT" smtClean="0"/>
              <a:t>01.12.2017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9242-74D3-482E-BBC9-F91F54EC9546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5AD4-5226-4A9F-97B0-790DE593B3FC}" type="datetimeFigureOut">
              <a:rPr lang="de-AT" smtClean="0"/>
              <a:t>01.12.2017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0749242-74D3-482E-BBC9-F91F54EC9546}" type="slidenum">
              <a:rPr lang="de-AT" smtClean="0"/>
              <a:t>‹Nr.›</a:t>
            </a:fld>
            <a:endParaRPr lang="de-A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5AD4-5226-4A9F-97B0-790DE593B3FC}" type="datetimeFigureOut">
              <a:rPr lang="de-AT" smtClean="0"/>
              <a:t>01.12.2017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9242-74D3-482E-BBC9-F91F54EC9546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5AD4-5226-4A9F-97B0-790DE593B3FC}" type="datetimeFigureOut">
              <a:rPr lang="de-AT" smtClean="0"/>
              <a:t>01.12.2017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9242-74D3-482E-BBC9-F91F54EC9546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5AD4-5226-4A9F-97B0-790DE593B3FC}" type="datetimeFigureOut">
              <a:rPr lang="de-AT" smtClean="0"/>
              <a:t>01.12.2017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9242-74D3-482E-BBC9-F91F54EC9546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5AD4-5226-4A9F-97B0-790DE593B3FC}" type="datetimeFigureOut">
              <a:rPr lang="de-AT" smtClean="0"/>
              <a:t>01.12.2017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9242-74D3-482E-BBC9-F91F54EC9546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5AD4-5226-4A9F-97B0-790DE593B3FC}" type="datetimeFigureOut">
              <a:rPr lang="de-AT" smtClean="0"/>
              <a:t>01.12.2017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9242-74D3-482E-BBC9-F91F54EC9546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de-DE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Bild durch Klicken auf Symbol hinzufügen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5AD4-5226-4A9F-97B0-790DE593B3FC}" type="datetimeFigureOut">
              <a:rPr lang="de-AT" smtClean="0"/>
              <a:t>01.12.2017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9242-74D3-482E-BBC9-F91F54EC9546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19C5AD4-5226-4A9F-97B0-790DE593B3FC}" type="datetimeFigureOut">
              <a:rPr lang="de-AT" smtClean="0"/>
              <a:t>01.12.2017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0749242-74D3-482E-BBC9-F91F54EC9546}" type="slidenum">
              <a:rPr lang="de-AT" smtClean="0"/>
              <a:t>‹Nr.›</a:t>
            </a:fld>
            <a:endParaRPr lang="de-A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err="1" smtClean="0"/>
              <a:t>WahlpFlichtfach</a:t>
            </a:r>
            <a:r>
              <a:rPr lang="de-AT" dirty="0" smtClean="0"/>
              <a:t> Latein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50004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Themen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AT" dirty="0" smtClean="0"/>
              <a:t>Vorschläge von </a:t>
            </a:r>
            <a:r>
              <a:rPr lang="de-AT" dirty="0" err="1" smtClean="0"/>
              <a:t>SchülerInnen</a:t>
            </a:r>
            <a:endParaRPr lang="de-AT" dirty="0" smtClean="0"/>
          </a:p>
          <a:p>
            <a:endParaRPr lang="de-AT" dirty="0"/>
          </a:p>
          <a:p>
            <a:r>
              <a:rPr lang="de-AT" dirty="0" smtClean="0"/>
              <a:t>Latein in der Werbung – </a:t>
            </a:r>
            <a:r>
              <a:rPr lang="de-AT" dirty="0" smtClean="0">
                <a:solidFill>
                  <a:srgbClr val="FF0000"/>
                </a:solidFill>
              </a:rPr>
              <a:t>Lateinische Produktnamen und ihre Bedeutung</a:t>
            </a:r>
          </a:p>
          <a:p>
            <a:r>
              <a:rPr lang="de-AT" dirty="0" smtClean="0"/>
              <a:t>Latein/Antike Kultur im Film</a:t>
            </a:r>
          </a:p>
          <a:p>
            <a:pPr marL="137160" indent="0">
              <a:buNone/>
            </a:pPr>
            <a:r>
              <a:rPr lang="de-AT" dirty="0" smtClean="0">
                <a:sym typeface="Wingdings" panose="05000000000000000000" pitchFamily="2" charset="2"/>
              </a:rPr>
              <a:t>     </a:t>
            </a:r>
            <a:r>
              <a:rPr lang="de-AT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de-AT" dirty="0" smtClean="0">
                <a:solidFill>
                  <a:srgbClr val="FF0000"/>
                </a:solidFill>
              </a:rPr>
              <a:t>Hercules, Pompeji, Gladiator, Alexander </a:t>
            </a:r>
            <a:r>
              <a:rPr lang="de-AT" smtClean="0">
                <a:solidFill>
                  <a:srgbClr val="FF0000"/>
                </a:solidFill>
              </a:rPr>
              <a:t>der Große, Moses </a:t>
            </a:r>
            <a:r>
              <a:rPr lang="de-AT" dirty="0" smtClean="0">
                <a:solidFill>
                  <a:srgbClr val="FF0000"/>
                </a:solidFill>
              </a:rPr>
              <a:t>…</a:t>
            </a:r>
          </a:p>
          <a:p>
            <a:r>
              <a:rPr lang="de-AT" dirty="0" smtClean="0"/>
              <a:t>Kochen wie die Römer</a:t>
            </a:r>
          </a:p>
          <a:p>
            <a:pPr marL="137160" indent="0">
              <a:buNone/>
            </a:pPr>
            <a:r>
              <a:rPr lang="de-AT" dirty="0" smtClean="0">
                <a:solidFill>
                  <a:srgbClr val="FF0000"/>
                </a:solidFill>
                <a:sym typeface="Wingdings" panose="05000000000000000000" pitchFamily="2" charset="2"/>
              </a:rPr>
              <a:t>       Zubereitung eines römischen Mahls</a:t>
            </a:r>
            <a:endParaRPr lang="de-AT" dirty="0" smtClean="0">
              <a:solidFill>
                <a:srgbClr val="FF0000"/>
              </a:solidFill>
            </a:endParaRPr>
          </a:p>
          <a:p>
            <a:r>
              <a:rPr lang="de-AT" dirty="0" smtClean="0"/>
              <a:t>Herstellen eines Schreibtäfelchens</a:t>
            </a:r>
          </a:p>
          <a:p>
            <a:r>
              <a:rPr lang="de-AT" dirty="0" smtClean="0"/>
              <a:t>Bregenz als Römerstadt – Römisches in Vorarlberg mit Besuch des Vorarlbergmuseums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70039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AT" b="1" dirty="0" smtClean="0">
                <a:solidFill>
                  <a:srgbClr val="FF0000"/>
                </a:solidFill>
              </a:rPr>
              <a:t>Herkunft von Redewendungen</a:t>
            </a:r>
          </a:p>
          <a:p>
            <a:pPr>
              <a:buFontTx/>
              <a:buChar char="-"/>
            </a:pPr>
            <a:r>
              <a:rPr lang="de-AT" dirty="0" smtClean="0"/>
              <a:t>Salomonisches Urteil</a:t>
            </a:r>
          </a:p>
          <a:p>
            <a:pPr>
              <a:buFontTx/>
              <a:buChar char="-"/>
            </a:pPr>
            <a:r>
              <a:rPr lang="de-AT" dirty="0" smtClean="0"/>
              <a:t>Hiobsbotschaft</a:t>
            </a:r>
          </a:p>
          <a:p>
            <a:pPr>
              <a:buFontTx/>
              <a:buChar char="-"/>
            </a:pPr>
            <a:r>
              <a:rPr lang="de-AT" dirty="0" smtClean="0"/>
              <a:t>Gordischer Knoten</a:t>
            </a:r>
          </a:p>
          <a:p>
            <a:pPr>
              <a:buFontTx/>
              <a:buChar char="-"/>
            </a:pPr>
            <a:r>
              <a:rPr lang="de-AT" dirty="0" smtClean="0"/>
              <a:t>Pyrrhussieg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de-AT" dirty="0" smtClean="0">
                <a:sym typeface="Wingdings" panose="05000000000000000000" pitchFamily="2" charset="2"/>
              </a:rPr>
              <a:t>Basistexte und Rezeption</a:t>
            </a:r>
          </a:p>
          <a:p>
            <a:pPr marL="137160" indent="0">
              <a:buNone/>
            </a:pPr>
            <a:endParaRPr lang="de-AT" dirty="0" smtClean="0">
              <a:sym typeface="Wingdings" panose="05000000000000000000" pitchFamily="2" charset="2"/>
            </a:endParaRPr>
          </a:p>
          <a:p>
            <a:r>
              <a:rPr lang="de-AT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Antike Mythen und ihre Rezeption:</a:t>
            </a:r>
          </a:p>
          <a:p>
            <a:pPr>
              <a:buFontTx/>
              <a:buChar char="-"/>
            </a:pPr>
            <a:r>
              <a:rPr lang="de-AT" dirty="0" smtClean="0">
                <a:sym typeface="Wingdings" panose="05000000000000000000" pitchFamily="2" charset="2"/>
              </a:rPr>
              <a:t>Troja und Odyssee</a:t>
            </a:r>
          </a:p>
          <a:p>
            <a:pPr>
              <a:buFontTx/>
              <a:buChar char="-"/>
            </a:pPr>
            <a:r>
              <a:rPr lang="de-AT" dirty="0" smtClean="0">
                <a:sym typeface="Wingdings" panose="05000000000000000000" pitchFamily="2" charset="2"/>
              </a:rPr>
              <a:t>Ödipus</a:t>
            </a:r>
          </a:p>
          <a:p>
            <a:pPr>
              <a:buFontTx/>
              <a:buChar char="-"/>
            </a:pPr>
            <a:r>
              <a:rPr lang="de-AT" dirty="0" smtClean="0">
                <a:sym typeface="Wingdings" panose="05000000000000000000" pitchFamily="2" charset="2"/>
              </a:rPr>
              <a:t>Medea</a:t>
            </a:r>
            <a:endParaRPr lang="de-AT" dirty="0" smtClean="0"/>
          </a:p>
          <a:p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val="2370877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74" y="140356"/>
            <a:ext cx="3898970" cy="2664296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4979" y="170709"/>
            <a:ext cx="3655488" cy="2576151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67" y="3349549"/>
            <a:ext cx="4093723" cy="3101306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208014"/>
            <a:ext cx="2575327" cy="3122458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322239" y="2859032"/>
            <a:ext cx="4177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Sisyphus</a:t>
            </a:r>
            <a:r>
              <a:rPr lang="de-DE" dirty="0" smtClean="0"/>
              <a:t> – Griechische Schuldenkrise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464271" y="6492133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Ikarus – Bankenkrise, 2009)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5436096" y="2804652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Europa – EU, 2005)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5580112" y="6422294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Narzziss</a:t>
            </a:r>
            <a:r>
              <a:rPr lang="de-DE" dirty="0" smtClean="0"/>
              <a:t> (Caravaggio, 1594-96)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3383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88640"/>
            <a:ext cx="8291264" cy="6120720"/>
          </a:xfrm>
        </p:spPr>
        <p:txBody>
          <a:bodyPr>
            <a:normAutofit lnSpcReduction="10000"/>
          </a:bodyPr>
          <a:lstStyle/>
          <a:p>
            <a:r>
              <a:rPr lang="de-AT" dirty="0" smtClean="0"/>
              <a:t>Antike Medizin</a:t>
            </a:r>
          </a:p>
          <a:p>
            <a:r>
              <a:rPr lang="de-AT" dirty="0" smtClean="0"/>
              <a:t>Römisches Recht und heutiges Recht</a:t>
            </a:r>
          </a:p>
          <a:p>
            <a:r>
              <a:rPr lang="de-AT" dirty="0" smtClean="0">
                <a:solidFill>
                  <a:srgbClr val="FF0000"/>
                </a:solidFill>
              </a:rPr>
              <a:t>Entdeckung Amerikas</a:t>
            </a:r>
          </a:p>
          <a:p>
            <a:r>
              <a:rPr lang="de-AT" dirty="0" smtClean="0"/>
              <a:t>Reisen in den Fernen Osten (Marco Polo)</a:t>
            </a:r>
          </a:p>
          <a:p>
            <a:r>
              <a:rPr lang="de-AT" dirty="0" smtClean="0">
                <a:solidFill>
                  <a:srgbClr val="FF0000"/>
                </a:solidFill>
              </a:rPr>
              <a:t>Gerechter Krieg </a:t>
            </a:r>
            <a:r>
              <a:rPr lang="de-AT" dirty="0" smtClean="0"/>
              <a:t>einst und heute?</a:t>
            </a:r>
          </a:p>
          <a:p>
            <a:r>
              <a:rPr lang="de-AT" dirty="0" smtClean="0"/>
              <a:t>Antiker Roman: Gruselgeschichte, </a:t>
            </a:r>
            <a:r>
              <a:rPr lang="de-AT" dirty="0" err="1" smtClean="0"/>
              <a:t>Werwolflegenden</a:t>
            </a:r>
            <a:r>
              <a:rPr lang="de-AT" dirty="0" smtClean="0"/>
              <a:t>, Dracula </a:t>
            </a:r>
            <a:r>
              <a:rPr lang="de-AT" dirty="0" smtClean="0"/>
              <a:t>und ihre Rezeption: </a:t>
            </a:r>
            <a:r>
              <a:rPr lang="de-AT" dirty="0"/>
              <a:t/>
            </a:r>
            <a:br>
              <a:rPr lang="de-AT" dirty="0"/>
            </a:br>
            <a:r>
              <a:rPr lang="de-AT" dirty="0" smtClean="0">
                <a:sym typeface="Wingdings" panose="05000000000000000000" pitchFamily="2" charset="2"/>
              </a:rPr>
              <a:t> </a:t>
            </a:r>
            <a:r>
              <a:rPr lang="de-AT" dirty="0" smtClean="0">
                <a:solidFill>
                  <a:srgbClr val="FF0000"/>
                </a:solidFill>
                <a:sym typeface="Wingdings" panose="05000000000000000000" pitchFamily="2" charset="2"/>
              </a:rPr>
              <a:t>Das Motiv des „</a:t>
            </a:r>
            <a:r>
              <a:rPr lang="de-AT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haunted</a:t>
            </a:r>
            <a:r>
              <a:rPr lang="de-AT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de-AT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house</a:t>
            </a:r>
            <a:r>
              <a:rPr lang="de-AT" dirty="0" smtClean="0">
                <a:solidFill>
                  <a:srgbClr val="FF0000"/>
                </a:solidFill>
                <a:sym typeface="Wingdings" panose="05000000000000000000" pitchFamily="2" charset="2"/>
              </a:rPr>
              <a:t>“ von Plinius bis zum modernen Horrorfilm </a:t>
            </a:r>
            <a:r>
              <a:rPr lang="de-AT" dirty="0" smtClean="0">
                <a:sym typeface="Wingdings" panose="05000000000000000000" pitchFamily="2" charset="2"/>
              </a:rPr>
              <a:t>(„The </a:t>
            </a:r>
            <a:r>
              <a:rPr lang="de-AT" dirty="0" err="1" smtClean="0">
                <a:sym typeface="Wingdings" panose="05000000000000000000" pitchFamily="2" charset="2"/>
              </a:rPr>
              <a:t>Conjuring</a:t>
            </a:r>
            <a:r>
              <a:rPr lang="de-AT" dirty="0" smtClean="0">
                <a:sym typeface="Wingdings" panose="05000000000000000000" pitchFamily="2" charset="2"/>
              </a:rPr>
              <a:t>“)</a:t>
            </a:r>
          </a:p>
          <a:p>
            <a:r>
              <a:rPr lang="de-AT" dirty="0" smtClean="0">
                <a:sym typeface="Wingdings" panose="05000000000000000000" pitchFamily="2" charset="2"/>
              </a:rPr>
              <a:t>Film „Agora“ – </a:t>
            </a:r>
            <a:r>
              <a:rPr lang="de-AT" dirty="0" err="1" smtClean="0">
                <a:sym typeface="Wingdings" panose="05000000000000000000" pitchFamily="2" charset="2"/>
              </a:rPr>
              <a:t>Hypatia</a:t>
            </a:r>
            <a:r>
              <a:rPr lang="de-AT" dirty="0" smtClean="0">
                <a:sym typeface="Wingdings" panose="05000000000000000000" pitchFamily="2" charset="2"/>
              </a:rPr>
              <a:t> und Katharina von A.</a:t>
            </a:r>
            <a:endParaRPr lang="de-AT" dirty="0" smtClean="0">
              <a:sym typeface="Wingdings" panose="05000000000000000000" pitchFamily="2" charset="2"/>
            </a:endParaRPr>
          </a:p>
          <a:p>
            <a:r>
              <a:rPr lang="de-AT" dirty="0"/>
              <a:t>Briefe aus der </a:t>
            </a:r>
            <a:r>
              <a:rPr lang="de-AT" dirty="0" smtClean="0"/>
              <a:t>Türkei</a:t>
            </a:r>
            <a:br>
              <a:rPr lang="de-AT" dirty="0" smtClean="0"/>
            </a:br>
            <a:r>
              <a:rPr lang="de-AT" dirty="0" smtClean="0">
                <a:sym typeface="Wingdings" panose="05000000000000000000" pitchFamily="2" charset="2"/>
              </a:rPr>
              <a:t></a:t>
            </a:r>
            <a:r>
              <a:rPr lang="de-AT" dirty="0" smtClean="0">
                <a:solidFill>
                  <a:srgbClr val="FF0000"/>
                </a:solidFill>
                <a:sym typeface="Wingdings" panose="05000000000000000000" pitchFamily="2" charset="2"/>
              </a:rPr>
              <a:t> Islam</a:t>
            </a:r>
            <a:endParaRPr lang="de-AT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endParaRPr lang="de-AT" dirty="0" smtClean="0">
              <a:sym typeface="Wingdings" panose="05000000000000000000" pitchFamily="2" charset="2"/>
            </a:endParaRPr>
          </a:p>
          <a:p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val="2680731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Arbeitsweise/Unterricht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Noten durch </a:t>
            </a:r>
            <a:r>
              <a:rPr lang="de-AT" dirty="0" smtClean="0">
                <a:solidFill>
                  <a:srgbClr val="FF0000"/>
                </a:solidFill>
              </a:rPr>
              <a:t>Mitarbeit und Projektarbeiten</a:t>
            </a:r>
          </a:p>
          <a:p>
            <a:r>
              <a:rPr lang="de-AT" dirty="0" smtClean="0"/>
              <a:t>Erarbeitung (Übersetzen von Texten)</a:t>
            </a:r>
          </a:p>
          <a:p>
            <a:r>
              <a:rPr lang="de-AT" dirty="0" smtClean="0"/>
              <a:t>Besprechung und </a:t>
            </a:r>
            <a:r>
              <a:rPr lang="de-AT" dirty="0" smtClean="0">
                <a:solidFill>
                  <a:srgbClr val="FF0000"/>
                </a:solidFill>
              </a:rPr>
              <a:t>Aufarbeitung des Inhalts mit Medien wie Film</a:t>
            </a:r>
            <a:r>
              <a:rPr lang="de-AT" dirty="0" smtClean="0"/>
              <a:t> usw.</a:t>
            </a:r>
          </a:p>
          <a:p>
            <a:r>
              <a:rPr lang="de-AT" dirty="0" smtClean="0">
                <a:solidFill>
                  <a:srgbClr val="FF0000"/>
                </a:solidFill>
              </a:rPr>
              <a:t>Produktive Verarbeitung </a:t>
            </a:r>
            <a:r>
              <a:rPr lang="de-AT" dirty="0" smtClean="0"/>
              <a:t>der Texte: Bilder, Comic, Film, Hörspiel ….</a:t>
            </a:r>
          </a:p>
          <a:p>
            <a:r>
              <a:rPr lang="de-AT" dirty="0" smtClean="0">
                <a:solidFill>
                  <a:srgbClr val="FF0000"/>
                </a:solidFill>
              </a:rPr>
              <a:t>Exkursionen</a:t>
            </a:r>
            <a:r>
              <a:rPr lang="de-AT" dirty="0" smtClean="0"/>
              <a:t> in Theater, Kino, Museum, St. Gallen, Bregenz…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5497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anke">
  <a:themeElements>
    <a:clrScheme name="Anank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nank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nank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189</Words>
  <Application>Microsoft Office PowerPoint</Application>
  <PresentationFormat>Bildschirmpräsentation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Book Antiqua</vt:lpstr>
      <vt:lpstr>Calibri</vt:lpstr>
      <vt:lpstr>Lucida Sans</vt:lpstr>
      <vt:lpstr>Wingdings</vt:lpstr>
      <vt:lpstr>Wingdings 2</vt:lpstr>
      <vt:lpstr>Wingdings 3</vt:lpstr>
      <vt:lpstr>Ananke</vt:lpstr>
      <vt:lpstr>WahlpFlichtfach Latein</vt:lpstr>
      <vt:lpstr>Themen</vt:lpstr>
      <vt:lpstr>PowerPoint-Präsentation</vt:lpstr>
      <vt:lpstr>PowerPoint-Präsentation</vt:lpstr>
      <vt:lpstr>PowerPoint-Präsentation</vt:lpstr>
      <vt:lpstr>Arbeitsweise/Unterricht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WahlpFlichtfach Latein</dc:title>
  <dc:creator>walter</dc:creator>
  <cp:lastModifiedBy>Walter Gasperi</cp:lastModifiedBy>
  <cp:revision>14</cp:revision>
  <cp:lastPrinted>2013-12-06T08:16:20Z</cp:lastPrinted>
  <dcterms:created xsi:type="dcterms:W3CDTF">2013-12-04T09:42:59Z</dcterms:created>
  <dcterms:modified xsi:type="dcterms:W3CDTF">2017-12-01T08:45:51Z</dcterms:modified>
</cp:coreProperties>
</file>